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6" r:id="rId3"/>
    <p:sldId id="276" r:id="rId4"/>
    <p:sldId id="272" r:id="rId5"/>
    <p:sldId id="273" r:id="rId6"/>
    <p:sldId id="281" r:id="rId7"/>
    <p:sldId id="280" r:id="rId8"/>
    <p:sldId id="278" r:id="rId9"/>
    <p:sldId id="277" r:id="rId10"/>
    <p:sldId id="284" r:id="rId11"/>
    <p:sldId id="275" r:id="rId12"/>
    <p:sldId id="270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D7F92B"/>
    <a:srgbClr val="FF0066"/>
    <a:srgbClr val="BA2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>
      <p:cViewPr varScale="1">
        <p:scale>
          <a:sx n="113" d="100"/>
          <a:sy n="113" d="100"/>
        </p:scale>
        <p:origin x="1554" y="11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675E2F05-B36D-45BB-B309-581C4327380B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4" y="4777745"/>
            <a:ext cx="5437827" cy="3908064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C6E4F2C-6FAC-4188-A5D6-B5A68793DE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41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DD87C-9CA6-480E-846F-8177B2ED7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228ACF-6BD9-4B6B-A63C-3DF62E8F9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A62ABC-801E-4377-8E62-3726B9D2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36918-E240-436A-8D18-5CF0AA07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0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AD687-9E80-4CAF-AA77-DD954492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EB93DE-6E61-44D7-9C16-E8FCE203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BBD523-0B68-413D-BE2B-F9512775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3B05F3-3826-4015-813E-29F7B77F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FF8F99-EDB0-48C5-B17A-B2FC0C0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8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54B21B-E22B-4C75-AFC3-C317E3499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A2F9B9-5886-4FB9-A5DA-D9898DAC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0574B4-8220-43B1-ADF2-61A058F5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4FBB19-3DA1-4F50-8175-8D8F9D0B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644FF3-6BE3-4B55-A7E7-46A20804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94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830B3-70ED-4857-9A1D-A1968482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55217-3DD0-4FDA-AA98-E6A72FC1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481FF-DA0C-4522-A029-DEBE0C3C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5879E7-F23D-49DC-BC8E-83D5579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24BCC3-31C4-423A-A4D1-471C8D68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41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0A966-E7A1-4E30-9B37-3E64C91F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CDD381-210F-4100-809B-3667EEFC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444165-310A-43D7-B974-513B0F71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20CF8E-28AD-4CEC-8A49-FCD6EF5F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A63544-AD98-433E-B4A3-67940706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89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97DAB-93D3-4394-A0AF-166ADBCB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1D79F5-39C2-4821-A39B-1EDE4E448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B3A9E1-5554-4094-A8AA-D2C98FD1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593114-F3B3-49F4-926A-6451F035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2382D3-8DDC-452C-851B-28FB23FE4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995DF-0F6F-4AE0-BFC9-813D72FA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03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BC658-EFA6-4117-AB0C-69020A54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66AE11-B90E-4CA4-8712-4F1FCB228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5C12C2-62CC-46D8-987D-A9F1B2528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D6C4AC-2EAB-4B63-B63E-F48FAC91A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E030B1-65FE-47D0-88A8-B45EF25EC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F4A17F-0C77-45A9-9963-0D984B33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304E96-1D46-4EC5-8DDC-0D5EA08A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68D248-B4EB-45B2-8E86-7FCAC411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1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88CA6-3486-4717-9340-96637F4D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316D2C-CAF4-4B2B-970D-4364B01C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B85A8-AA3D-4DF8-AE88-619ADE9B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02E47-7B15-461A-9EED-CB6B41BD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79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AF48E8-93C2-4B9E-BDD6-FB5A3A6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D4D33-7480-4B09-B43A-509AF3C4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BADDBD-03FE-442C-9E9B-10BFD605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288E6-CC12-4801-B661-44A90D85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3BE4E-505C-4F74-A2DE-B9B9D3D4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F1B403-B0A1-4CE9-9E04-FD5FB69E1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D3E08A-B627-484E-8B52-787E1F3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4489C7-1278-46CB-9A57-5B9C1693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1055C4-ABDF-41AB-8753-10B7319C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4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BE25D-BE92-49AF-9BB3-4FE225FF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0B01FE-39CF-4B36-B562-D9E024F0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4B059E-D307-4DEA-996C-1B78CDA17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C1264E-65C2-4B5B-80EA-D1B8DDBB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5F1305F-7FFA-40F5-A4BE-FF466305A814}" type="datetimeFigureOut">
              <a:rPr lang="it-IT" smtClean="0"/>
              <a:t>05/03/2023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EE7545-D8B6-45FA-8B7D-E4D06917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E640F1-DF66-4817-852A-E028D938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2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66877C-967F-4A4E-BB2D-D9D0C571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E2721E-A752-4924-A34D-DDA7780B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73B1E-CF27-4165-88BD-A50FE71AD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F1C56-2344-4AD6-B4D0-293FABA37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3CD6-6569-4A74-99B2-79D4BAFB3B8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19E6E2-F8AD-4B2F-B3D8-74A4048095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2" y="6256667"/>
            <a:ext cx="2208820" cy="5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info@mindflowering.it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www.mindflowering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19780" TargetMode="External"/><Relationship Id="rId11" Type="http://schemas.openxmlformats.org/officeDocument/2006/relationships/hyperlink" Target="http://commons.wikimedia.org/wiki/File:Linkedin_Shiny_Icon.svg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hyperlink" Target="https://fr.wikipedia.org/wiki/Instagr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38831E0-08C9-4DC5-82FA-D63113EB5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84" y="4885577"/>
            <a:ext cx="5431095" cy="430493"/>
          </a:xfrm>
        </p:spPr>
        <p:txBody>
          <a:bodyPr>
            <a:normAutofit/>
          </a:bodyPr>
          <a:lstStyle/>
          <a:p>
            <a:r>
              <a:rPr lang="it-IT" sz="2100">
                <a:solidFill>
                  <a:schemeClr val="bg1"/>
                </a:solidFill>
              </a:rPr>
              <a:t>16 settembre 2017</a:t>
            </a:r>
            <a:endParaRPr lang="it-IT" sz="2100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612F25-4C47-D2FD-7F41-1E5DFDF61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52"/>
            <a:ext cx="9144000" cy="64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PROMOZIONI SPECIALI*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9F7C112-E0D1-4ED0-8266-99062E2E83E6}"/>
              </a:ext>
            </a:extLst>
          </p:cNvPr>
          <p:cNvSpPr/>
          <p:nvPr/>
        </p:nvSpPr>
        <p:spPr>
          <a:xfrm>
            <a:off x="503548" y="3979531"/>
            <a:ext cx="8136904" cy="14401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PORTA UN </a:t>
            </a:r>
            <a:r>
              <a:rPr lang="it-IT" sz="4000" b="1" dirty="0">
                <a:solidFill>
                  <a:srgbClr val="99FF66"/>
                </a:solidFill>
              </a:rPr>
              <a:t>FRATELLO</a:t>
            </a:r>
            <a:r>
              <a:rPr lang="it-IT" sz="4000" b="1" dirty="0"/>
              <a:t>/UNA </a:t>
            </a:r>
            <a:r>
              <a:rPr lang="it-IT" sz="4000" b="1" dirty="0">
                <a:solidFill>
                  <a:srgbClr val="99FF66"/>
                </a:solidFill>
              </a:rPr>
              <a:t>SORELLA</a:t>
            </a:r>
          </a:p>
          <a:p>
            <a:pPr algn="ctr"/>
            <a:r>
              <a:rPr lang="it-IT" sz="3200" dirty="0"/>
              <a:t>Sconto speciale per il </a:t>
            </a:r>
            <a:r>
              <a:rPr lang="it-IT" sz="3200" dirty="0">
                <a:solidFill>
                  <a:srgbClr val="99FF66"/>
                </a:solidFill>
              </a:rPr>
              <a:t>2° iscritto</a:t>
            </a:r>
            <a:endParaRPr lang="it-IT" sz="2400" dirty="0">
              <a:solidFill>
                <a:srgbClr val="99FF66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046FF8B-80E0-42B6-A82C-2BD25CF6588A}"/>
              </a:ext>
            </a:extLst>
          </p:cNvPr>
          <p:cNvSpPr/>
          <p:nvPr/>
        </p:nvSpPr>
        <p:spPr>
          <a:xfrm>
            <a:off x="503548" y="2014363"/>
            <a:ext cx="8136904" cy="1414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accent4"/>
                </a:solidFill>
              </a:rPr>
              <a:t>SCONTO FEDELTA’ </a:t>
            </a:r>
          </a:p>
          <a:p>
            <a:pPr algn="ctr"/>
            <a:r>
              <a:rPr lang="it-IT" sz="2800" dirty="0"/>
              <a:t>Iscrizione a </a:t>
            </a:r>
            <a:r>
              <a:rPr lang="it-IT" sz="2800" dirty="0">
                <a:solidFill>
                  <a:schemeClr val="accent4"/>
                </a:solidFill>
              </a:rPr>
              <a:t>più di una settimana </a:t>
            </a:r>
            <a:r>
              <a:rPr lang="it-IT" sz="2800" dirty="0"/>
              <a:t>di Camp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496488-00B2-466E-B632-BFB4CDF50B12}"/>
              </a:ext>
            </a:extLst>
          </p:cNvPr>
          <p:cNvSpPr txBox="1"/>
          <p:nvPr/>
        </p:nvSpPr>
        <p:spPr>
          <a:xfrm>
            <a:off x="4572000" y="6381328"/>
            <a:ext cx="4101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* Promozioni valide SOLO per la giornata intera</a:t>
            </a:r>
          </a:p>
        </p:txBody>
      </p:sp>
    </p:spTree>
    <p:extLst>
      <p:ext uri="{BB962C8B-B14F-4D97-AF65-F5344CB8AC3E}">
        <p14:creationId xmlns:p14="http://schemas.microsoft.com/office/powerpoint/2010/main" val="158954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QUANDO &amp; COME ISCRIVERSI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2D864D9-4CD6-4E2B-8AC5-02AFAD6D3CD0}"/>
              </a:ext>
            </a:extLst>
          </p:cNvPr>
          <p:cNvGrpSpPr/>
          <p:nvPr/>
        </p:nvGrpSpPr>
        <p:grpSpPr>
          <a:xfrm>
            <a:off x="2204871" y="2852936"/>
            <a:ext cx="6552727" cy="1631216"/>
            <a:chOff x="1512367" y="4356780"/>
            <a:chExt cx="6552727" cy="1631216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E52AD3DF-51BB-4B69-B39C-C8757C671BE3}"/>
                </a:ext>
              </a:extLst>
            </p:cNvPr>
            <p:cNvSpPr/>
            <p:nvPr/>
          </p:nvSpPr>
          <p:spPr>
            <a:xfrm>
              <a:off x="1512367" y="4356780"/>
              <a:ext cx="6552727" cy="163121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13E228A-1A68-4E03-AF9C-AA413A47170B}"/>
                </a:ext>
              </a:extLst>
            </p:cNvPr>
            <p:cNvSpPr txBox="1"/>
            <p:nvPr/>
          </p:nvSpPr>
          <p:spPr>
            <a:xfrm>
              <a:off x="2786356" y="4416316"/>
              <a:ext cx="416338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</a:rPr>
                <a:t>Con lo staff del Mind </a:t>
              </a:r>
              <a:r>
                <a:rPr lang="it-IT" sz="2400" b="1" dirty="0" err="1">
                  <a:solidFill>
                    <a:schemeClr val="bg1"/>
                  </a:solidFill>
                </a:rPr>
                <a:t>Flowering</a:t>
              </a:r>
              <a:br>
                <a:rPr lang="it-IT" sz="2400" b="1" dirty="0">
                  <a:solidFill>
                    <a:schemeClr val="bg1"/>
                  </a:solidFill>
                </a:rPr>
              </a:br>
              <a:r>
                <a:rPr lang="it-IT" sz="2400" b="1" dirty="0">
                  <a:solidFill>
                    <a:schemeClr val="bg1"/>
                  </a:solidFill>
                </a:rPr>
                <a:t>presso il Garden Tennis Club </a:t>
              </a:r>
              <a:br>
                <a:rPr lang="it-IT" sz="2400" b="1" dirty="0">
                  <a:solidFill>
                    <a:schemeClr val="bg1"/>
                  </a:solidFill>
                </a:rPr>
              </a:br>
              <a:r>
                <a:rPr lang="it-IT" sz="2400" b="1" dirty="0">
                  <a:solidFill>
                    <a:schemeClr val="bg1"/>
                  </a:solidFill>
                </a:rPr>
                <a:t>in Via Trento Trieste, Novate</a:t>
              </a:r>
            </a:p>
            <a:p>
              <a:pPr algn="ctr"/>
              <a:r>
                <a:rPr lang="it-IT" sz="2000" b="1" dirty="0">
                  <a:solidFill>
                    <a:schemeClr val="bg1"/>
                  </a:solidFill>
                </a:rPr>
                <a:t>SABATO: dalle 9 alle 13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C7D9BC-30F8-4E45-99D3-90D666F0C113}"/>
              </a:ext>
            </a:extLst>
          </p:cNvPr>
          <p:cNvSpPr txBox="1"/>
          <p:nvPr/>
        </p:nvSpPr>
        <p:spPr>
          <a:xfrm>
            <a:off x="1501850" y="1749762"/>
            <a:ext cx="4986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</a:rPr>
              <a:t> dal 1 aprile</a:t>
            </a:r>
            <a:endParaRPr lang="it-IT" sz="1050" b="1" dirty="0"/>
          </a:p>
        </p:txBody>
      </p:sp>
      <p:pic>
        <p:nvPicPr>
          <p:cNvPr id="15" name="Elemento grafico 14" descr="Calendario giornaliero">
            <a:extLst>
              <a:ext uri="{FF2B5EF4-FFF2-40B4-BE49-F238E27FC236}">
                <a16:creationId xmlns:a16="http://schemas.microsoft.com/office/drawing/2014/main" id="{D61BD842-A7A1-4486-A159-766FB85B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720" y="2092771"/>
            <a:ext cx="1160642" cy="1160642"/>
          </a:xfrm>
          <a:prstGeom prst="rect">
            <a:avLst/>
          </a:prstGeom>
        </p:spPr>
      </p:pic>
      <p:pic>
        <p:nvPicPr>
          <p:cNvPr id="17" name="Elemento grafico 16" descr="Evidenziatore">
            <a:extLst>
              <a:ext uri="{FF2B5EF4-FFF2-40B4-BE49-F238E27FC236}">
                <a16:creationId xmlns:a16="http://schemas.microsoft.com/office/drawing/2014/main" id="{D699467D-FF01-431D-BCF7-DFE535204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624" y="3211344"/>
            <a:ext cx="914400" cy="914400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4B2520E9-1D39-4F66-9816-565DF85623FE}"/>
              </a:ext>
            </a:extLst>
          </p:cNvPr>
          <p:cNvGrpSpPr/>
          <p:nvPr/>
        </p:nvGrpSpPr>
        <p:grpSpPr>
          <a:xfrm>
            <a:off x="2204871" y="4616549"/>
            <a:ext cx="6552727" cy="1692771"/>
            <a:chOff x="1512367" y="4356780"/>
            <a:chExt cx="6552727" cy="1692771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7951238B-9FDA-4C67-A468-8372BC866008}"/>
                </a:ext>
              </a:extLst>
            </p:cNvPr>
            <p:cNvSpPr/>
            <p:nvPr/>
          </p:nvSpPr>
          <p:spPr>
            <a:xfrm>
              <a:off x="1512367" y="4356780"/>
              <a:ext cx="6552727" cy="163121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6124C0C-19DE-4B62-AFFB-98F3180B7F99}"/>
                </a:ext>
              </a:extLst>
            </p:cNvPr>
            <p:cNvSpPr txBox="1"/>
            <p:nvPr/>
          </p:nvSpPr>
          <p:spPr>
            <a:xfrm>
              <a:off x="2486144" y="4356780"/>
              <a:ext cx="4605171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chemeClr val="bg1"/>
                  </a:solidFill>
                </a:rPr>
                <a:t>ONLINE</a:t>
              </a:r>
              <a:br>
                <a:rPr lang="it-IT" sz="3600" b="1" dirty="0">
                  <a:solidFill>
                    <a:schemeClr val="bg1"/>
                  </a:solidFill>
                </a:rPr>
              </a:br>
              <a:r>
                <a:rPr lang="it-IT" sz="3600" b="1" dirty="0">
                  <a:solidFill>
                    <a:schemeClr val="bg1"/>
                  </a:solidFill>
                </a:rPr>
                <a:t>www.mindflowering.it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info@mindflowering.it</a:t>
              </a:r>
              <a:endParaRPr lang="it-IT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Elemento grafico 18" descr="Call center">
            <a:extLst>
              <a:ext uri="{FF2B5EF4-FFF2-40B4-BE49-F238E27FC236}">
                <a16:creationId xmlns:a16="http://schemas.microsoft.com/office/drawing/2014/main" id="{201377B3-A5A5-4D8D-8761-9CAC9249E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87624" y="49749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38831E0-08C9-4DC5-82FA-D63113EB5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136" y="5907039"/>
            <a:ext cx="3054831" cy="109303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600" b="1" dirty="0" err="1">
                <a:solidFill>
                  <a:srgbClr val="002060"/>
                </a:solidFill>
              </a:rPr>
              <a:t>Mind</a:t>
            </a:r>
            <a:r>
              <a:rPr lang="it-IT" sz="1600" b="1" dirty="0">
                <a:solidFill>
                  <a:srgbClr val="002060"/>
                </a:solidFill>
              </a:rPr>
              <a:t> </a:t>
            </a:r>
            <a:r>
              <a:rPr lang="it-IT" sz="1600" b="1" dirty="0" err="1">
                <a:solidFill>
                  <a:srgbClr val="002060"/>
                </a:solidFill>
              </a:rPr>
              <a:t>Flowering</a:t>
            </a:r>
            <a:endParaRPr lang="it-IT" sz="1600" b="1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100" dirty="0">
                <a:solidFill>
                  <a:srgbClr val="002060"/>
                </a:solidFill>
              </a:rPr>
              <a:t>Via Monte Bianco, 2 – Novate Milanese (MI)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100" dirty="0">
                <a:solidFill>
                  <a:srgbClr val="002060"/>
                </a:solidFill>
              </a:rPr>
              <a:t>Tel. 02 39494045 – Cell. 329 4712149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it-IT" sz="1100" dirty="0">
                <a:solidFill>
                  <a:srgbClr val="002060"/>
                </a:solidFill>
                <a:hlinkClick r:id="rId2"/>
              </a:rPr>
              <a:t>www.mindflowering.it</a:t>
            </a:r>
            <a:r>
              <a:rPr lang="it-IT" sz="1100" dirty="0">
                <a:solidFill>
                  <a:srgbClr val="002060"/>
                </a:solidFill>
              </a:rPr>
              <a:t> - </a:t>
            </a:r>
            <a:r>
              <a:rPr lang="it-IT" sz="1100" dirty="0">
                <a:solidFill>
                  <a:srgbClr val="002060"/>
                </a:solidFill>
                <a:hlinkClick r:id="rId3"/>
              </a:rPr>
              <a:t>info@mindflowering.it</a:t>
            </a:r>
            <a:endParaRPr lang="it-IT" sz="1100" dirty="0">
              <a:solidFill>
                <a:srgbClr val="002060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9571B0E-3ED5-4D3A-8D2C-D76CE2829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217" y="3438217"/>
            <a:ext cx="7352627" cy="10100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4000" b="1" dirty="0">
                <a:solidFill>
                  <a:srgbClr val="002060"/>
                </a:solidFill>
                <a:latin typeface="+mn-lt"/>
              </a:rPr>
              <a:t>Seguici sui social per saperne di più!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E6F0C-3E15-48A3-8A08-64E5EA65E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5" t="63650"/>
          <a:stretch/>
        </p:blipFill>
        <p:spPr>
          <a:xfrm>
            <a:off x="2942658" y="420791"/>
            <a:ext cx="3258684" cy="3063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E0D6A9-E5EF-41A1-BC48-7F2C20D30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35896" y="4400424"/>
            <a:ext cx="659062" cy="5909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22343E-9C12-491A-A887-47143F11FE30}"/>
              </a:ext>
            </a:extLst>
          </p:cNvPr>
          <p:cNvSpPr txBox="1"/>
          <p:nvPr/>
        </p:nvSpPr>
        <p:spPr>
          <a:xfrm>
            <a:off x="747765" y="7000076"/>
            <a:ext cx="21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://pngimg.com/download/19780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7" tooltip="https://creativecommons.org/licenses/by-nc/3.0/"/>
              </a:rPr>
              <a:t>CC BY-NC</a:t>
            </a:r>
            <a:endParaRPr lang="it-IT" sz="90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B04B7D8-85A9-4003-B2D6-5E8CCA4A33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22556" y="4448269"/>
            <a:ext cx="492899" cy="49289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ABBE7E3-EA88-48E2-AEA6-09F644F001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871189" y="4448269"/>
            <a:ext cx="492899" cy="4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ATTIVITA’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80FDB48-99AF-4140-8BE7-CB9874918AF9}"/>
              </a:ext>
            </a:extLst>
          </p:cNvPr>
          <p:cNvSpPr/>
          <p:nvPr/>
        </p:nvSpPr>
        <p:spPr>
          <a:xfrm>
            <a:off x="899592" y="3802924"/>
            <a:ext cx="1760222" cy="843347"/>
          </a:xfrm>
          <a:prstGeom prst="roundRect">
            <a:avLst/>
          </a:prstGeom>
          <a:solidFill>
            <a:srgbClr val="BA24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Piscina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68163C7-B10A-422D-9744-7DFF184B0A20}"/>
              </a:ext>
            </a:extLst>
          </p:cNvPr>
          <p:cNvSpPr/>
          <p:nvPr/>
        </p:nvSpPr>
        <p:spPr>
          <a:xfrm>
            <a:off x="3291860" y="3884789"/>
            <a:ext cx="2776236" cy="843347"/>
          </a:xfrm>
          <a:prstGeom prst="roundRect">
            <a:avLst/>
          </a:prstGeom>
          <a:solidFill>
            <a:srgbClr val="D7F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Film in lingua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5517790-D7A9-445E-BC1B-DC591A781ED5}"/>
              </a:ext>
            </a:extLst>
          </p:cNvPr>
          <p:cNvSpPr/>
          <p:nvPr/>
        </p:nvSpPr>
        <p:spPr>
          <a:xfrm>
            <a:off x="629813" y="2585653"/>
            <a:ext cx="3582146" cy="8433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Tennis, </a:t>
            </a:r>
            <a:r>
              <a:rPr lang="it-IT" sz="3200" dirty="0" err="1"/>
              <a:t>Padel</a:t>
            </a:r>
            <a:r>
              <a:rPr lang="it-IT" sz="3200" dirty="0"/>
              <a:t>, e </a:t>
            </a:r>
            <a:r>
              <a:rPr lang="it-IT" sz="3200" dirty="0" err="1"/>
              <a:t>Pickle</a:t>
            </a:r>
            <a:r>
              <a:rPr lang="it-IT" sz="3200" dirty="0"/>
              <a:t> </a:t>
            </a:r>
            <a:r>
              <a:rPr lang="it-IT" sz="3200" dirty="0" err="1"/>
              <a:t>ball</a:t>
            </a:r>
            <a:r>
              <a:rPr lang="it-IT" sz="3200" dirty="0"/>
              <a:t>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CC1FCC07-FCAE-4077-B78F-8687F2A5B2F4}"/>
              </a:ext>
            </a:extLst>
          </p:cNvPr>
          <p:cNvSpPr/>
          <p:nvPr/>
        </p:nvSpPr>
        <p:spPr>
          <a:xfrm>
            <a:off x="989853" y="5092355"/>
            <a:ext cx="2862067" cy="8433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Laboratorio artistico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106038B-B093-4A92-A8A0-168DBC8CCA50}"/>
              </a:ext>
            </a:extLst>
          </p:cNvPr>
          <p:cNvSpPr/>
          <p:nvPr/>
        </p:nvSpPr>
        <p:spPr>
          <a:xfrm>
            <a:off x="5333899" y="2802611"/>
            <a:ext cx="2525013" cy="8433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Compiti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9E1432C-04B1-4E54-9323-C0C41D271D80}"/>
              </a:ext>
            </a:extLst>
          </p:cNvPr>
          <p:cNvSpPr/>
          <p:nvPr/>
        </p:nvSpPr>
        <p:spPr>
          <a:xfrm>
            <a:off x="6596406" y="4157101"/>
            <a:ext cx="2186017" cy="84334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Relax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ED0FF6D-FD8F-4613-9E31-D3AA1F9B2889}"/>
              </a:ext>
            </a:extLst>
          </p:cNvPr>
          <p:cNvSpPr/>
          <p:nvPr/>
        </p:nvSpPr>
        <p:spPr>
          <a:xfrm>
            <a:off x="4348911" y="1737496"/>
            <a:ext cx="4494990" cy="8433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Attività ludiche e giochi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33570CE-E27A-4241-8530-44FA9D35AA65}"/>
              </a:ext>
            </a:extLst>
          </p:cNvPr>
          <p:cNvSpPr/>
          <p:nvPr/>
        </p:nvSpPr>
        <p:spPr>
          <a:xfrm>
            <a:off x="4348911" y="5318080"/>
            <a:ext cx="3517084" cy="779249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Pranzo e merenda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7400C62-ED07-60D8-4E33-DC9B4AE40609}"/>
              </a:ext>
            </a:extLst>
          </p:cNvPr>
          <p:cNvSpPr/>
          <p:nvPr/>
        </p:nvSpPr>
        <p:spPr>
          <a:xfrm>
            <a:off x="1043608" y="1582293"/>
            <a:ext cx="1760222" cy="84334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Scacchi</a:t>
            </a:r>
          </a:p>
        </p:txBody>
      </p:sp>
    </p:spTree>
    <p:extLst>
      <p:ext uri="{BB962C8B-B14F-4D97-AF65-F5344CB8AC3E}">
        <p14:creationId xmlns:p14="http://schemas.microsoft.com/office/powerpoint/2010/main" val="49509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CHI &amp; QUANDO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C323843-87E8-410D-BA4A-212ED73210B2}"/>
              </a:ext>
            </a:extLst>
          </p:cNvPr>
          <p:cNvSpPr/>
          <p:nvPr/>
        </p:nvSpPr>
        <p:spPr>
          <a:xfrm>
            <a:off x="3303549" y="4031209"/>
            <a:ext cx="5012867" cy="8433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Dalle ore 8 (9)</a:t>
            </a:r>
            <a:br>
              <a:rPr lang="it-IT" sz="3200" dirty="0"/>
            </a:br>
            <a:r>
              <a:rPr lang="it-IT" sz="3200" dirty="0"/>
              <a:t>alle ore 12.30/13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137B016-5B34-4949-AA3B-4DACFF59F03A}"/>
              </a:ext>
            </a:extLst>
          </p:cNvPr>
          <p:cNvSpPr/>
          <p:nvPr/>
        </p:nvSpPr>
        <p:spPr>
          <a:xfrm>
            <a:off x="3281826" y="1844824"/>
            <a:ext cx="5012867" cy="8433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12 giugno - 4 agosto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91660EE-F9AF-48A4-9DF6-3C88A0130B64}"/>
              </a:ext>
            </a:extLst>
          </p:cNvPr>
          <p:cNvSpPr/>
          <p:nvPr/>
        </p:nvSpPr>
        <p:spPr>
          <a:xfrm>
            <a:off x="3281825" y="2934748"/>
            <a:ext cx="5012867" cy="8433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8 settimane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9F7C112-E0D1-4ED0-8266-99062E2E83E6}"/>
              </a:ext>
            </a:extLst>
          </p:cNvPr>
          <p:cNvSpPr/>
          <p:nvPr/>
        </p:nvSpPr>
        <p:spPr>
          <a:xfrm>
            <a:off x="3303549" y="5116440"/>
            <a:ext cx="5012867" cy="8433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Dalle ore 8 (9) alle ore 18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046D6-B1CC-49C1-B2DF-42DFC509C4A1}"/>
              </a:ext>
            </a:extLst>
          </p:cNvPr>
          <p:cNvSpPr txBox="1"/>
          <p:nvPr/>
        </p:nvSpPr>
        <p:spPr>
          <a:xfrm>
            <a:off x="647524" y="3126885"/>
            <a:ext cx="2169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600" b="1" dirty="0">
                <a:solidFill>
                  <a:srgbClr val="002060"/>
                </a:solidFill>
              </a:rPr>
              <a:t>30</a:t>
            </a:r>
            <a:r>
              <a:rPr lang="it-IT" sz="3600" b="1" dirty="0">
                <a:solidFill>
                  <a:srgbClr val="002060"/>
                </a:solidFill>
              </a:rPr>
              <a:t>min</a:t>
            </a:r>
            <a:endParaRPr lang="it-IT" sz="2400" b="1" dirty="0"/>
          </a:p>
        </p:txBody>
      </p:sp>
      <p:pic>
        <p:nvPicPr>
          <p:cNvPr id="12" name="Elemento grafico 11" descr="Bambini">
            <a:extLst>
              <a:ext uri="{FF2B5EF4-FFF2-40B4-BE49-F238E27FC236}">
                <a16:creationId xmlns:a16="http://schemas.microsoft.com/office/drawing/2014/main" id="{E8C9E593-A8A9-4E86-A8FD-B1B8A1BB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57" y="1340768"/>
            <a:ext cx="2664296" cy="266429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EFA41-1DA8-4CF4-9199-EC055B6B2DB8}"/>
              </a:ext>
            </a:extLst>
          </p:cNvPr>
          <p:cNvSpPr txBox="1"/>
          <p:nvPr/>
        </p:nvSpPr>
        <p:spPr>
          <a:xfrm>
            <a:off x="650575" y="4052663"/>
            <a:ext cx="2241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600" b="1" dirty="0">
                <a:solidFill>
                  <a:srgbClr val="002060"/>
                </a:solidFill>
              </a:rPr>
              <a:t>50</a:t>
            </a:r>
            <a:r>
              <a:rPr lang="it-IT" sz="3600" b="1" dirty="0">
                <a:solidFill>
                  <a:srgbClr val="002060"/>
                </a:solidFill>
              </a:rPr>
              <a:t>max</a:t>
            </a:r>
            <a:endParaRPr lang="it-IT" sz="2400" b="1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6357294-0C00-44E1-A079-0C75DA8040AD}"/>
              </a:ext>
            </a:extLst>
          </p:cNvPr>
          <p:cNvSpPr/>
          <p:nvPr/>
        </p:nvSpPr>
        <p:spPr>
          <a:xfrm>
            <a:off x="653849" y="5301208"/>
            <a:ext cx="2498304" cy="843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Ragazzi scuole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</a:rPr>
              <a:t>elementari e medie</a:t>
            </a:r>
          </a:p>
        </p:txBody>
      </p:sp>
    </p:spTree>
    <p:extLst>
      <p:ext uri="{BB962C8B-B14F-4D97-AF65-F5344CB8AC3E}">
        <p14:creationId xmlns:p14="http://schemas.microsoft.com/office/powerpoint/2010/main" val="174421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06838-D2FC-4D3B-A61D-198BBA07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1" t="53130" r="57925" b="29004"/>
          <a:stretch/>
        </p:blipFill>
        <p:spPr>
          <a:xfrm>
            <a:off x="5535418" y="2110788"/>
            <a:ext cx="3480505" cy="200613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DOVE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0488D-E83D-44FF-A70D-75C9A355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6401" r="27951" b="50000"/>
          <a:stretch/>
        </p:blipFill>
        <p:spPr>
          <a:xfrm>
            <a:off x="229954" y="2110788"/>
            <a:ext cx="5710198" cy="211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82DB4-0D6A-4819-870F-CC441A8FD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1" t="26200" r="27162" b="38800"/>
          <a:stretch/>
        </p:blipFill>
        <p:spPr>
          <a:xfrm>
            <a:off x="229935" y="4116928"/>
            <a:ext cx="4935822" cy="20228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DB2D60-AC14-48FA-B45E-D562F6E1EC56}"/>
              </a:ext>
            </a:extLst>
          </p:cNvPr>
          <p:cNvSpPr txBox="1"/>
          <p:nvPr/>
        </p:nvSpPr>
        <p:spPr>
          <a:xfrm>
            <a:off x="229954" y="1632333"/>
            <a:ext cx="728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Garden Tennis Club – Via Trento Trieste (Via </a:t>
            </a:r>
            <a:r>
              <a:rPr lang="it-IT" sz="2400" b="1" dirty="0" err="1"/>
              <a:t>Bovisasca</a:t>
            </a:r>
            <a:r>
              <a:rPr lang="it-IT" sz="2400" b="1" dirty="0"/>
              <a:t>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23EFE-892C-4DD5-AFD4-A3D1F23A7A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690" t="16401" r="27950" b="52800"/>
          <a:stretch/>
        </p:blipFill>
        <p:spPr>
          <a:xfrm>
            <a:off x="5004048" y="4116927"/>
            <a:ext cx="4011875" cy="20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COME FUNZIONA (1)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9B0ECD-D740-4819-BA73-0E93FAD4E52F}"/>
              </a:ext>
            </a:extLst>
          </p:cNvPr>
          <p:cNvSpPr txBox="1"/>
          <p:nvPr/>
        </p:nvSpPr>
        <p:spPr>
          <a:xfrm>
            <a:off x="323528" y="162880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>
                <a:srgbClr val="0101A1"/>
              </a:buClr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Un campus caratterizzato da quattro diversi momenti </a:t>
            </a:r>
            <a:r>
              <a:rPr lang="it-IT" sz="2400" dirty="0">
                <a:solidFill>
                  <a:prstClr val="black"/>
                </a:solidFill>
              </a:rPr>
              <a:t>ludico-sportivi e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attività didattiche quali laboratori di lingua inglese e assistenza compiti estivi.</a:t>
            </a:r>
            <a:br>
              <a:rPr lang="it-IT" sz="2400" dirty="0">
                <a:solidFill>
                  <a:prstClr val="black"/>
                </a:solidFill>
                <a:latin typeface="Calibri" panose="020F0502020204030204"/>
              </a:rPr>
            </a:b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685783">
              <a:buClr>
                <a:srgbClr val="0101A1"/>
              </a:buClr>
              <a:buFont typeface="Wingdings" panose="05000000000000000000" pitchFamily="2" charset="2"/>
              <a:buChar char="Ø"/>
            </a:pPr>
            <a:r>
              <a:rPr lang="it-IT" sz="2400" b="1" u="sng" dirty="0">
                <a:solidFill>
                  <a:srgbClr val="002060"/>
                </a:solidFill>
              </a:rPr>
              <a:t>Lunedì, Mercoledì e Venerdì</a:t>
            </a:r>
            <a:br>
              <a:rPr lang="it-IT" sz="2400" b="1" u="sng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prstClr val="black"/>
                </a:solidFill>
              </a:rPr>
              <a:t>Giornate dedicate ad attività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didattiche svolte in rotazione con momenti ludico-sportivi.</a:t>
            </a:r>
            <a:br>
              <a:rPr lang="it-IT" sz="2400" dirty="0">
                <a:solidFill>
                  <a:prstClr val="black"/>
                </a:solidFill>
                <a:latin typeface="Calibri" panose="020F0502020204030204"/>
              </a:rPr>
            </a:b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 defTabSz="685783">
              <a:buClr>
                <a:srgbClr val="0101A1"/>
              </a:buClr>
              <a:buFont typeface="Wingdings" panose="05000000000000000000" pitchFamily="2" charset="2"/>
              <a:buChar char="Ø"/>
            </a:pPr>
            <a:r>
              <a:rPr lang="it-IT" sz="2400" b="1" u="sng" dirty="0">
                <a:solidFill>
                  <a:srgbClr val="002060"/>
                </a:solidFill>
                <a:latin typeface="Calibri" panose="020F0502020204030204"/>
              </a:rPr>
              <a:t>Martedì e Giovedì</a:t>
            </a:r>
            <a:br>
              <a:rPr lang="it-IT" sz="2400" b="1" u="sng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it-IT" sz="2400" dirty="0">
                <a:latin typeface="Calibri" panose="020F0502020204030204"/>
              </a:rPr>
              <a:t>G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iornate dedicate a momenti ludico-sportivi, dove lo sport diventa gioco in compagnia di amici con cui passare delle splendide giornate.</a:t>
            </a:r>
          </a:p>
        </p:txBody>
      </p:sp>
    </p:spTree>
    <p:extLst>
      <p:ext uri="{BB962C8B-B14F-4D97-AF65-F5344CB8AC3E}">
        <p14:creationId xmlns:p14="http://schemas.microsoft.com/office/powerpoint/2010/main" val="6926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COME FUNZIONA (2)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9B0ECD-D740-4819-BA73-0E93FAD4E52F}"/>
              </a:ext>
            </a:extLst>
          </p:cNvPr>
          <p:cNvSpPr txBox="1"/>
          <p:nvPr/>
        </p:nvSpPr>
        <p:spPr>
          <a:xfrm>
            <a:off x="395536" y="1767006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Le principali attività ludico-sportive previste sono: </a:t>
            </a:r>
            <a:r>
              <a:rPr lang="it-IT" sz="2400" dirty="0">
                <a:solidFill>
                  <a:prstClr val="black"/>
                </a:solidFill>
              </a:rPr>
              <a:t>lezioni di tennis, </a:t>
            </a:r>
            <a:r>
              <a:rPr lang="it-IT" sz="2400" dirty="0" err="1">
                <a:solidFill>
                  <a:prstClr val="black"/>
                </a:solidFill>
              </a:rPr>
              <a:t>padel</a:t>
            </a:r>
            <a:r>
              <a:rPr lang="it-IT" sz="2400" dirty="0">
                <a:solidFill>
                  <a:prstClr val="black"/>
                </a:solidFill>
              </a:rPr>
              <a:t>, </a:t>
            </a:r>
            <a:r>
              <a:rPr lang="it-IT" sz="2400" dirty="0" err="1">
                <a:solidFill>
                  <a:prstClr val="black"/>
                </a:solidFill>
              </a:rPr>
              <a:t>pickle-ball</a:t>
            </a:r>
            <a:r>
              <a:rPr lang="it-IT" sz="2400" dirty="0">
                <a:solidFill>
                  <a:prstClr val="black"/>
                </a:solidFill>
              </a:rPr>
              <a:t>, piscina, calcetto, pallavolo e pallacanestro.</a:t>
            </a:r>
          </a:p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</a:endParaRPr>
          </a:p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</a:rPr>
              <a:t>Sono previsti momenti di relax con visione di film in lingua inglese, giochi da tavolo e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laboratori mirati a sviluppare la creatività e favorire la socializzazione e lo spirito di gruppo.</a:t>
            </a:r>
          </a:p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</a:rPr>
              <a:t>Tutte le attività sono supervisionate dallo staff tecnico del Garden Tennis Club e dai collaboratori di </a:t>
            </a:r>
            <a:r>
              <a:rPr lang="it-IT" sz="2400" dirty="0" err="1">
                <a:solidFill>
                  <a:prstClr val="black"/>
                </a:solidFill>
              </a:rPr>
              <a:t>Mind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Flowering</a:t>
            </a:r>
            <a:r>
              <a:rPr lang="it-IT" sz="2400" dirty="0">
                <a:solidFill>
                  <a:prstClr val="black"/>
                </a:solidFill>
              </a:rPr>
              <a:t>.</a:t>
            </a:r>
          </a:p>
          <a:p>
            <a:pPr marL="342891" indent="-342891" defTabSz="685783">
              <a:buClr>
                <a:srgbClr val="0101A1"/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618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PROGRAMMA TIPO DELLA GIORNATA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A2179C-1AF7-4764-9AAF-48053BA40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44271"/>
            <a:ext cx="6849002" cy="47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COSA SI MANGIA (menu tipo)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046FF8B-80E0-42B6-A82C-2BD25CF6588A}"/>
              </a:ext>
            </a:extLst>
          </p:cNvPr>
          <p:cNvSpPr/>
          <p:nvPr/>
        </p:nvSpPr>
        <p:spPr>
          <a:xfrm>
            <a:off x="3017203" y="4005064"/>
            <a:ext cx="4913167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Yogurt, torta,</a:t>
            </a:r>
          </a:p>
          <a:p>
            <a:pPr algn="ctr"/>
            <a:r>
              <a:rPr lang="it-IT" sz="2800" dirty="0"/>
              <a:t>pane e nutella, gelato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297288A-F3D4-4F8A-B501-B8F1C5383D5B}"/>
              </a:ext>
            </a:extLst>
          </p:cNvPr>
          <p:cNvSpPr/>
          <p:nvPr/>
        </p:nvSpPr>
        <p:spPr>
          <a:xfrm>
            <a:off x="2987824" y="1772816"/>
            <a:ext cx="4913167" cy="20162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Primo piatto abbondante</a:t>
            </a:r>
            <a:br>
              <a:rPr lang="it-IT" sz="2800" dirty="0"/>
            </a:br>
            <a:r>
              <a:rPr lang="it-IT" sz="2000" dirty="0"/>
              <a:t>(pasta pomodoro, bianca o con verdure)</a:t>
            </a:r>
            <a:br>
              <a:rPr lang="it-IT" sz="2000" dirty="0"/>
            </a:br>
            <a:r>
              <a:rPr lang="it-IT" sz="2800" b="1" dirty="0"/>
              <a:t>Pizza</a:t>
            </a:r>
            <a:r>
              <a:rPr lang="it-IT" sz="2000" b="1" dirty="0"/>
              <a:t> </a:t>
            </a:r>
            <a:r>
              <a:rPr lang="it-IT" sz="2000" dirty="0"/>
              <a:t>(1 giorno/settimana)</a:t>
            </a:r>
          </a:p>
          <a:p>
            <a:pPr algn="ctr"/>
            <a:r>
              <a:rPr lang="it-IT" sz="2800" b="1" dirty="0"/>
              <a:t>Burger</a:t>
            </a:r>
            <a:r>
              <a:rPr lang="it-IT" sz="2000" b="1" dirty="0"/>
              <a:t> </a:t>
            </a:r>
            <a:r>
              <a:rPr lang="it-IT" sz="2000" dirty="0"/>
              <a:t>(1 giorno/settimana)</a:t>
            </a:r>
          </a:p>
          <a:p>
            <a:pPr algn="ctr"/>
            <a:r>
              <a:rPr lang="it-IT" sz="2800" b="1" dirty="0"/>
              <a:t>Frutta</a:t>
            </a:r>
            <a:r>
              <a:rPr lang="it-IT" sz="2000" dirty="0"/>
              <a:t> / </a:t>
            </a:r>
            <a:r>
              <a:rPr lang="it-IT" sz="2800" b="1" dirty="0"/>
              <a:t>Macedonia</a:t>
            </a:r>
            <a:endParaRPr lang="it-IT" sz="2800" dirty="0"/>
          </a:p>
        </p:txBody>
      </p:sp>
      <p:pic>
        <p:nvPicPr>
          <p:cNvPr id="4" name="Elemento grafico 3" descr="Pasta">
            <a:extLst>
              <a:ext uri="{FF2B5EF4-FFF2-40B4-BE49-F238E27FC236}">
                <a16:creationId xmlns:a16="http://schemas.microsoft.com/office/drawing/2014/main" id="{23BDF449-1379-4F62-8B21-32CB3188A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474" y="2453383"/>
            <a:ext cx="1166882" cy="116688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F11D08-FAE2-435F-A294-AB48AB604B9E}"/>
              </a:ext>
            </a:extLst>
          </p:cNvPr>
          <p:cNvSpPr txBox="1"/>
          <p:nvPr/>
        </p:nvSpPr>
        <p:spPr>
          <a:xfrm>
            <a:off x="464587" y="1864180"/>
            <a:ext cx="2339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PRANZO</a:t>
            </a: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26D018-C078-48CF-87F2-EB482623BFAB}"/>
              </a:ext>
            </a:extLst>
          </p:cNvPr>
          <p:cNvSpPr txBox="1"/>
          <p:nvPr/>
        </p:nvSpPr>
        <p:spPr>
          <a:xfrm>
            <a:off x="238226" y="3943991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MERENDA</a:t>
            </a:r>
            <a:endParaRPr lang="it-I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lemento grafico 7" descr="Ciambella">
            <a:extLst>
              <a:ext uri="{FF2B5EF4-FFF2-40B4-BE49-F238E27FC236}">
                <a16:creationId xmlns:a16="http://schemas.microsoft.com/office/drawing/2014/main" id="{A9FF8522-6F93-4D9F-97C2-F8CC3DAE6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715" y="4614865"/>
            <a:ext cx="914400" cy="9144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7F5A071-DFD9-43AF-9C2B-2600A9DDA632}"/>
              </a:ext>
            </a:extLst>
          </p:cNvPr>
          <p:cNvSpPr txBox="1"/>
          <p:nvPr/>
        </p:nvSpPr>
        <p:spPr>
          <a:xfrm>
            <a:off x="245721" y="5589240"/>
            <a:ext cx="763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Per bambini celiaci o con diete speciali verrà richiesto un supplemento di 7,50€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da parte del ristoratore a settimana </a:t>
            </a:r>
            <a:endParaRPr lang="it-IT" sz="200" dirty="0"/>
          </a:p>
        </p:txBody>
      </p:sp>
    </p:spTree>
    <p:extLst>
      <p:ext uri="{BB962C8B-B14F-4D97-AF65-F5344CB8AC3E}">
        <p14:creationId xmlns:p14="http://schemas.microsoft.com/office/powerpoint/2010/main" val="53492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E85A1-9EA9-41DB-A9DF-39F78A0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688"/>
            <a:ext cx="6992579" cy="843347"/>
          </a:xfrm>
          <a:solidFill>
            <a:srgbClr val="FBB833"/>
          </a:solidFill>
        </p:spPr>
        <p:txBody>
          <a:bodyPr/>
          <a:lstStyle/>
          <a:p>
            <a:pPr marL="198830"/>
            <a:r>
              <a:rPr lang="it-IT" b="1" dirty="0">
                <a:solidFill>
                  <a:srgbClr val="002060"/>
                </a:solidFill>
                <a:latin typeface="+mn-lt"/>
              </a:rPr>
              <a:t>QUANTO COSTA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D9F7C112-E0D1-4ED0-8266-99062E2E83E6}"/>
              </a:ext>
            </a:extLst>
          </p:cNvPr>
          <p:cNvSpPr/>
          <p:nvPr/>
        </p:nvSpPr>
        <p:spPr>
          <a:xfrm>
            <a:off x="3707904" y="4543232"/>
            <a:ext cx="4206374" cy="12665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1 settimana</a:t>
            </a:r>
            <a:br>
              <a:rPr lang="it-IT" sz="2800" dirty="0"/>
            </a:br>
            <a:r>
              <a:rPr lang="it-IT" sz="2800" dirty="0"/>
              <a:t>ore 8-12.30</a:t>
            </a:r>
            <a:br>
              <a:rPr lang="it-IT" sz="2800" dirty="0"/>
            </a:br>
            <a:r>
              <a:rPr lang="it-IT" sz="2800" dirty="0"/>
              <a:t>pranzo escluso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8B8205-54C2-4707-A142-F7DC97AB100B}"/>
              </a:ext>
            </a:extLst>
          </p:cNvPr>
          <p:cNvSpPr txBox="1"/>
          <p:nvPr/>
        </p:nvSpPr>
        <p:spPr>
          <a:xfrm>
            <a:off x="1229721" y="1620691"/>
            <a:ext cx="2262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230€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88F8A1-D936-4D1D-B7DF-907ED378350E}"/>
              </a:ext>
            </a:extLst>
          </p:cNvPr>
          <p:cNvSpPr txBox="1"/>
          <p:nvPr/>
        </p:nvSpPr>
        <p:spPr>
          <a:xfrm>
            <a:off x="1229721" y="3087837"/>
            <a:ext cx="2262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130€</a:t>
            </a:r>
            <a:endParaRPr lang="it-IT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E3EAD1-B74D-47FD-A715-720D497226BA}"/>
              </a:ext>
            </a:extLst>
          </p:cNvPr>
          <p:cNvSpPr txBox="1"/>
          <p:nvPr/>
        </p:nvSpPr>
        <p:spPr>
          <a:xfrm>
            <a:off x="1376859" y="4554984"/>
            <a:ext cx="2262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100€</a:t>
            </a:r>
            <a:endParaRPr lang="it-IT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046FF8B-80E0-42B6-A82C-2BD25CF6588A}"/>
              </a:ext>
            </a:extLst>
          </p:cNvPr>
          <p:cNvSpPr/>
          <p:nvPr/>
        </p:nvSpPr>
        <p:spPr>
          <a:xfrm>
            <a:off x="3707904" y="3128392"/>
            <a:ext cx="4206374" cy="12665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1 settimana</a:t>
            </a:r>
            <a:br>
              <a:rPr lang="it-IT" sz="2800" dirty="0"/>
            </a:br>
            <a:r>
              <a:rPr lang="it-IT" sz="2800" dirty="0"/>
              <a:t>ore 8-13</a:t>
            </a:r>
            <a:br>
              <a:rPr lang="it-IT" sz="2800" dirty="0"/>
            </a:br>
            <a:r>
              <a:rPr lang="it-IT" sz="2800" dirty="0"/>
              <a:t>pranzo incluso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297288A-F3D4-4F8A-B501-B8F1C5383D5B}"/>
              </a:ext>
            </a:extLst>
          </p:cNvPr>
          <p:cNvSpPr/>
          <p:nvPr/>
        </p:nvSpPr>
        <p:spPr>
          <a:xfrm>
            <a:off x="3707904" y="1700808"/>
            <a:ext cx="4206374" cy="12665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1 settimana</a:t>
            </a:r>
            <a:br>
              <a:rPr lang="it-IT" sz="2800" dirty="0"/>
            </a:br>
            <a:r>
              <a:rPr lang="it-IT" sz="2800" dirty="0"/>
              <a:t>ore 8-18</a:t>
            </a:r>
            <a:br>
              <a:rPr lang="it-IT" sz="2800" dirty="0"/>
            </a:br>
            <a:r>
              <a:rPr lang="it-IT" sz="2800" dirty="0"/>
              <a:t>pranzo e merenda inclusi</a:t>
            </a:r>
          </a:p>
        </p:txBody>
      </p:sp>
    </p:spTree>
    <p:extLst>
      <p:ext uri="{BB962C8B-B14F-4D97-AF65-F5344CB8AC3E}">
        <p14:creationId xmlns:p14="http://schemas.microsoft.com/office/powerpoint/2010/main" val="28283089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469</Words>
  <Application>Microsoft Office PowerPoint</Application>
  <PresentationFormat>Presentazione su schermo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1_Tema di Office</vt:lpstr>
      <vt:lpstr>Presentazione standard di PowerPoint</vt:lpstr>
      <vt:lpstr>ATTIVITA’</vt:lpstr>
      <vt:lpstr>CHI &amp; QUANDO</vt:lpstr>
      <vt:lpstr>DOVE</vt:lpstr>
      <vt:lpstr>COME FUNZIONA (1)</vt:lpstr>
      <vt:lpstr>COME FUNZIONA (2)</vt:lpstr>
      <vt:lpstr>PROGRAMMA TIPO DELLA GIORNATA</vt:lpstr>
      <vt:lpstr>COSA SI MANGIA (menu tipo)</vt:lpstr>
      <vt:lpstr>QUANTO COSTA</vt:lpstr>
      <vt:lpstr>PROMOZIONI SPECIALI*</vt:lpstr>
      <vt:lpstr>QUANDO &amp; COME ISCRIVERSI</vt:lpstr>
      <vt:lpstr>Seguici sui social per saperne di più!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SETTIMANE del Nostro Summer Camp</dc:title>
  <dc:creator>utente</dc:creator>
  <cp:lastModifiedBy>Segreteria Mind</cp:lastModifiedBy>
  <cp:revision>108</cp:revision>
  <cp:lastPrinted>2020-06-02T14:23:17Z</cp:lastPrinted>
  <dcterms:created xsi:type="dcterms:W3CDTF">2014-03-14T09:38:35Z</dcterms:created>
  <dcterms:modified xsi:type="dcterms:W3CDTF">2023-03-05T11:10:40Z</dcterms:modified>
</cp:coreProperties>
</file>